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5994348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p>
            <a:r>
              <a:t>*The mammalian natural killer (NK) locus (reviewed elsewhere103–105) encodes C‑type lectin superfamily members (including CD94, CD161 and the NKG2 subfamily)</a:t>
            </a:r>
          </a:p>
          <a:p>
            <a:r>
              <a:t>that are expressed on many innate lymphocytes. NK cell receptors (NKRs), including NK locus molecules, are common to NK cells, NKT cells and other innate</a:t>
            </a:r>
          </a:p>
          <a:p>
            <a:r>
              <a:t>lymphocyte subsets. Note that the NK locus and NKRs in general are not expressed by naive B cells or T cells, but are expressed by some effector or memory</a:t>
            </a:r>
          </a:p>
          <a:p>
            <a:r>
              <a:t>mature T cells, particularly cytotoxic CD8+ and tissue-tropic helper CD4+ memory adaptive T cell subsets. Consequently, ~25% of adult human T cells express</a:t>
            </a:r>
          </a:p>
          <a:p>
            <a:r>
              <a:t>CD161, for example104. ‡Bacterial control refers to commensal mucosal bacteria as well as invasive pathogens. BCR, B cell receptor; CRTH2, chemoattractant</a:t>
            </a:r>
          </a:p>
          <a:p>
            <a:r>
              <a:t>receptor-homologous molecule expressed on T helper type 2 (TH2) cells (also known as prostaglandin D2 receptor 2); EAE, experimental autoimmune</a:t>
            </a:r>
          </a:p>
          <a:p>
            <a:r>
              <a:t>encephalomyelitis; GM‑CSF, granulocyte–macrophage colony-stimulating factor; IL‑7Rα, IL‑7 receptor‑α; ILC, innate lymphoid cell; iNKT, invariant NKT; KIR, killer</a:t>
            </a:r>
          </a:p>
          <a:p>
            <a:r>
              <a:t>cell immunoglobulin-like receptor; KLRG1, killer cell lectin-like receptor subfamily G member 1; MR1, MHC class I‑related molecule; MS, multiple sclerosis;</a:t>
            </a:r>
          </a:p>
          <a:p>
            <a:r>
              <a:t>PsA, psoriatic arthitis; RA, rheumatoid arthritis; ST2, interleukin‑1 receptor-like 1; TCR, T cell receptor; TLR, Toll-like receptor.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t>The order of effector function</a:t>
            </a:r>
          </a:p>
          <a:p>
            <a:r>
              <a:t>engagement, from lowest cost to highest cost.</a:t>
            </a:r>
          </a:p>
          <a:p>
            <a:r>
              <a:t>Defense mechanisms of the immune system</a:t>
            </a:r>
          </a:p>
          <a:p>
            <a:r>
              <a:t>have different costs to host fitness. The order of</a:t>
            </a:r>
          </a:p>
          <a:p>
            <a:r>
              <a:t>engagement of effector functions corresponds</a:t>
            </a:r>
          </a:p>
          <a:p>
            <a:r>
              <a:t>to their increasing costs (here, their potential to</a:t>
            </a:r>
          </a:p>
          <a:p>
            <a:r>
              <a:t>cause immunopathology). The low-cost effector</a:t>
            </a:r>
          </a:p>
          <a:p>
            <a:r>
              <a:t>mechanisms, such as antimicrobial peptides</a:t>
            </a:r>
          </a:p>
          <a:p>
            <a:r>
              <a:t>(AMPs), secretory IgA and circulatory IgM,</a:t>
            </a:r>
          </a:p>
          <a:p>
            <a:r>
              <a:t>are expressed constitutively. When they are</a:t>
            </a:r>
          </a:p>
          <a:p>
            <a:r>
              <a:t>insufficient to contain pathogens, the response of</a:t>
            </a:r>
          </a:p>
          <a:p>
            <a:r>
              <a:t>next lowest cost is induced (here, tissue-resident</a:t>
            </a:r>
          </a:p>
          <a:p>
            <a:r>
              <a:t>macrophages); when this response is insufficient,</a:t>
            </a:r>
          </a:p>
          <a:p>
            <a:r>
              <a:t>neutrophils are recruited, and so on. The</a:t>
            </a:r>
          </a:p>
          <a:p>
            <a:r>
              <a:t>examples of effector responses presented here</a:t>
            </a:r>
          </a:p>
          <a:p>
            <a:r>
              <a:t>and their costs are for illustration purposes only;</a:t>
            </a:r>
          </a:p>
          <a:p>
            <a:r>
              <a:t>they are neither comprehensive nor quantitative.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Recognition of structural and functional features. Sensors of the</a:t>
            </a:r>
          </a:p>
          <a:p>
            <a:r>
              <a:t>innate immune system recognize infectious agents through detection of</a:t>
            </a:r>
          </a:p>
          <a:p>
            <a:r>
              <a:t>unique molecular structures associated with the pathogens (structural feature</a:t>
            </a:r>
          </a:p>
          <a:p>
            <a:r>
              <a:t>recognition) or through detection of the characteristic functional activities</a:t>
            </a:r>
          </a:p>
          <a:p>
            <a:r>
              <a:t>(functional feature recognition) associated with the infection. The process of</a:t>
            </a:r>
          </a:p>
          <a:p>
            <a:r>
              <a:t>infection is often accompanied by tissue damage caused by the pathogens or</a:t>
            </a:r>
          </a:p>
          <a:p>
            <a:r>
              <a:t>by the immune response to pathogens. Tissue damage induces a tissue-repair</a:t>
            </a:r>
          </a:p>
          <a:p>
            <a:r>
              <a:t>program that can include some specialized immune responses.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r>
              <a:t>The instruction of various classes of</a:t>
            </a:r>
          </a:p>
          <a:p>
            <a:r>
              <a:t>T cell responses by DCs. The development and</a:t>
            </a:r>
          </a:p>
          <a:p>
            <a:r>
              <a:t>function of DCs in vivo requires transcription</a:t>
            </a:r>
          </a:p>
          <a:p>
            <a:r>
              <a:t>factors that are critical for each stage of their</a:t>
            </a:r>
          </a:p>
          <a:p>
            <a:r>
              <a:t>differentiation program. Studies probing the</a:t>
            </a:r>
          </a:p>
          <a:p>
            <a:r>
              <a:t>requirement or sufficiency for DC subsets have</a:t>
            </a:r>
          </a:p>
          <a:p>
            <a:r>
              <a:t>suggested a relationship between the DC lineage</a:t>
            </a:r>
          </a:p>
          <a:p>
            <a:r>
              <a:t>and T cell programming. CTL responses are</a:t>
            </a:r>
          </a:p>
          <a:p>
            <a:r>
              <a:t>induced by lymphoid organ-resident, Batf3-</a:t>
            </a:r>
          </a:p>
          <a:p>
            <a:r>
              <a:t>dependent CD8a+ DCs and tissue CD103+ DCs</a:t>
            </a:r>
          </a:p>
          <a:p>
            <a:r>
              <a:t>(mouse) and the human CD141+ DC counterpart.</a:t>
            </a:r>
          </a:p>
          <a:p>
            <a:r>
              <a:t>TH1 cell-mediated immunity requires stimulation,</a:t>
            </a:r>
          </a:p>
          <a:p>
            <a:r>
              <a:t>in a GM-CSF-dependent manner, by the</a:t>
            </a:r>
          </a:p>
          <a:p>
            <a:r>
              <a:t>CD207+CD103+ DC subset, a minor population of</a:t>
            </a:r>
          </a:p>
          <a:p>
            <a:r>
              <a:t>dermal DCs (mouse). TH17 responses are induced</a:t>
            </a:r>
          </a:p>
          <a:p>
            <a:r>
              <a:t>by mucosal IRF4-dependent CD103+CD11b+ DCs</a:t>
            </a:r>
          </a:p>
          <a:p>
            <a:r>
              <a:t>as well as by skin Langerhans cells, depending on</a:t>
            </a:r>
          </a:p>
          <a:p>
            <a:r>
              <a:t>the location of the pathogen (mouse). The human</a:t>
            </a:r>
          </a:p>
          <a:p>
            <a:r>
              <a:t>CD1c+ DCs prime TH17 cell responses. Finally,</a:t>
            </a:r>
          </a:p>
          <a:p>
            <a:r>
              <a:t>TH2 cell-mediated immunity requires IRF4-</a:t>
            </a:r>
          </a:p>
          <a:p>
            <a:r>
              <a:t>dependent CD301b+CD11b+ DCs (mouse). These</a:t>
            </a:r>
          </a:p>
          <a:p>
            <a:r>
              <a:t>DCs comprise the majority of dermal DC (dDC)</a:t>
            </a:r>
          </a:p>
          <a:p>
            <a:r>
              <a:t>population and are distinct from CD207+ CD103+</a:t>
            </a:r>
          </a:p>
          <a:p>
            <a:r>
              <a:t>dermal DCs. In contrast, human Langerhans cells</a:t>
            </a:r>
          </a:p>
          <a:p>
            <a:r>
              <a:t>induce TH2 cytokine secretion ex vivo.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The two-tiered design of the immune responses. Immune responses are orchestrated by three categories of cells that function as ‘sensors’ that</a:t>
            </a:r>
          </a:p>
          <a:p>
            <a:r>
              <a:t>detect pathogens and secrete ‘level 1’ cytokines, the tissue-resident lymphocytes that respond to ‘level 1’ cytokines to secrete ‘level 2’ cytokines, and the</a:t>
            </a:r>
          </a:p>
          <a:p>
            <a:r>
              <a:t>effector cells that respond to ‘level 2’ cytokines to carry out effector functions to eliminate the pathogen. DCs and macrophages serve as sensors for the type</a:t>
            </a:r>
          </a:p>
          <a:p>
            <a:r>
              <a:t>1 immune response and epithelial cells and mast cells for the type 2 immune response. ‘Level 1’ cytokines act on terminally differentiated lymphocytes,</a:t>
            </a:r>
          </a:p>
          <a:p>
            <a:r>
              <a:t>including ILCs, ILLs, TFH cells and TRM cells. In response to ‘level 1’ cytokines, these lymphocytes produce ‘level 2’ cytokines. The ‘level 2’ cytokines</a:t>
            </a:r>
          </a:p>
          <a:p>
            <a:r>
              <a:t>act on the effector cells of the immune response. These include macrophages, neutrophils, epithelial cells, eosinophils and basophils, B cells as well as</a:t>
            </a:r>
          </a:p>
          <a:p>
            <a:r>
              <a:t>sensory neurons, endothelium and smooth muscle cells. These cells perform diverse effector functions, including barrier defenses, killing and expulsion of</a:t>
            </a:r>
          </a:p>
          <a:p>
            <a:r>
              <a:t>pathogens, antibody production and tissue repair.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p>
            <a:r>
              <a:t>Single-tiered immune responses. Some immune responses involve only the ‘level 1’ signals that act directly on the effector cells. For antiviral</a:t>
            </a:r>
          </a:p>
          <a:p>
            <a:r>
              <a:t>responses, plasmacytoid DCs serve as a key sensor for the detection of viruses through endosomal TLRs to induce type 1 interferons, which block</a:t>
            </a:r>
          </a:p>
          <a:p>
            <a:r>
              <a:t>viral replication. Mast cells that reside in the mucosa sense the presence of the noxious substances and parasitic worms and release histamines and</a:t>
            </a:r>
          </a:p>
          <a:p>
            <a:r>
              <a:t>prostaglandins, which act on local vasculature to induce vasodilation and leakage, and intestinal and airway smooth muscles to induce peristalsis,</a:t>
            </a:r>
          </a:p>
          <a:p>
            <a:r>
              <a:t>contraction and expulsion of parasites. Histamine produced by mast cells and TSLP produced by epithelial cells can also stimulate a subset of C-fiber</a:t>
            </a:r>
          </a:p>
          <a:p>
            <a:r>
              <a:t>neurons to induce the itching sensation.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r>
              <a:t>local immune system and microbial factors that interact in the mucosal environment. Illustrated are</a:t>
            </a:r>
          </a:p>
          <a:p>
            <a:r>
              <a:t>components of the bidirectional regulation between the luminal microbiome and the cells within the mucosal interstitium,</a:t>
            </a:r>
          </a:p>
          <a:p>
            <a:r>
              <a:t>as well as within mucosa- associated lymphoid tissue (MALT) and lymph nodes (such as the Peyer’s patches and</a:t>
            </a:r>
          </a:p>
          <a:p>
            <a:r>
              <a:t>mesenteric lymph nodes of the gut), with several cell types contributing individually to produce protective factors.</a:t>
            </a:r>
          </a:p>
          <a:p>
            <a:r>
              <a:t>Specific examples include mucosal- associated invariant T (MAIT) cells that produce IL-17 , whereas type 3 innate lymphoid</a:t>
            </a:r>
          </a:p>
          <a:p>
            <a:r>
              <a:t>(ILC3) cells are responsible for producing IL-22. In addition, circulating CD4+ and CD8+ T cells survey antigens in this</a:t>
            </a:r>
          </a:p>
          <a:p>
            <a:r>
              <a:t>region, the responses to which are regulated by regulatory T (Treg) cells as well as cytokines, including IL-17 , IL-10, IL-22,</a:t>
            </a:r>
          </a:p>
          <a:p>
            <a:r>
              <a:t>IL-23, IL-6 and TNF family members. Antimicrobial peptides, such as microbicidal protein RegIIIγ, have important roles in</a:t>
            </a:r>
          </a:p>
          <a:p>
            <a:r>
              <a:t>limiting barrier breaks, as do immunoglobulin A (IgA) antibodies, macrophages, dendritic cells and T helper 17 (TH17) cells.</a:t>
            </a:r>
          </a:p>
          <a:p>
            <a:r>
              <a:t>Neutrophils play key roles in mucosal protection from infection, and α4β7 integrinhigh CD4+ T cells preferentially migrate</a:t>
            </a:r>
          </a:p>
          <a:p>
            <a:r>
              <a:t>to these sites. IELs, intraepithelial lymphocytes; TCR , T cell receptor ; TFH, T follicular helper cell; TGFβ, transforming</a:t>
            </a:r>
          </a:p>
          <a:p>
            <a:r>
              <a:t>growth factor- β.</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00CC"/>
            </a:gs>
            <a:gs pos="50000">
              <a:srgbClr val="C0D0ED"/>
            </a:gs>
            <a:gs pos="100000">
              <a:srgbClr val="E0E7F5"/>
            </a:gs>
          </a:gsLst>
          <a:lin ang="5400000" scaled="0"/>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rrajaei@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838200" y="1447800"/>
            <a:ext cx="7772400" cy="1828800"/>
          </a:xfrm>
          <a:prstGeom prst="rect">
            <a:avLst/>
          </a:prstGeom>
        </p:spPr>
        <p:txBody>
          <a:bodyPr/>
          <a:lstStyle>
            <a:lvl1pPr>
              <a:defRPr sz="5400" b="1"/>
            </a:lvl1pPr>
          </a:lstStyle>
          <a:p>
            <a:r>
              <a:t>Innate immunity &amp; Rheumatic diseases</a:t>
            </a:r>
          </a:p>
        </p:txBody>
      </p:sp>
      <p:sp>
        <p:nvSpPr>
          <p:cNvPr id="95" name="Subtitle 2"/>
          <p:cNvSpPr txBox="1">
            <a:spLocks noGrp="1"/>
          </p:cNvSpPr>
          <p:nvPr>
            <p:ph type="subTitle" sz="half" idx="1"/>
          </p:nvPr>
        </p:nvSpPr>
        <p:spPr>
          <a:xfrm>
            <a:off x="1371600" y="3657600"/>
            <a:ext cx="6400800" cy="1981200"/>
          </a:xfrm>
          <a:prstGeom prst="rect">
            <a:avLst/>
          </a:prstGeom>
        </p:spPr>
        <p:txBody>
          <a:bodyPr/>
          <a:lstStyle/>
          <a:p>
            <a:pPr>
              <a:lnSpc>
                <a:spcPct val="80000"/>
              </a:lnSpc>
              <a:spcBef>
                <a:spcPts val="600"/>
              </a:spcBef>
              <a:defRPr sz="2900"/>
            </a:pPr>
            <a:r>
              <a:t>A.R.Rajaei MD</a:t>
            </a:r>
          </a:p>
          <a:p>
            <a:pPr>
              <a:lnSpc>
                <a:spcPct val="80000"/>
              </a:lnSpc>
              <a:spcBef>
                <a:spcPts val="600"/>
              </a:spcBef>
              <a:defRPr sz="2900"/>
            </a:pPr>
            <a:r>
              <a:rPr u="sng">
                <a:solidFill>
                  <a:srgbClr val="0000FF"/>
                </a:solidFill>
                <a:uFill>
                  <a:solidFill>
                    <a:srgbClr val="0000FF"/>
                  </a:solidFill>
                </a:uFill>
                <a:hlinkClick r:id="rId2"/>
              </a:rPr>
              <a:t>arrajaei@gmail.com</a:t>
            </a:r>
          </a:p>
          <a:p>
            <a:pPr>
              <a:lnSpc>
                <a:spcPct val="80000"/>
              </a:lnSpc>
              <a:spcBef>
                <a:spcPts val="600"/>
              </a:spcBef>
              <a:defRPr sz="2900"/>
            </a:pPr>
            <a:r>
              <a:t>Rheumatology Department</a:t>
            </a:r>
          </a:p>
          <a:p>
            <a:pPr>
              <a:lnSpc>
                <a:spcPct val="80000"/>
              </a:lnSpc>
              <a:spcBef>
                <a:spcPts val="600"/>
              </a:spcBef>
              <a:defRPr sz="2900"/>
            </a:pPr>
            <a:r>
              <a:t>Loghman hospital</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4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46"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147" name="Picture 2" descr="Picture 2"/>
          <p:cNvPicPr>
            <a:picLocks noChangeAspect="1"/>
          </p:cNvPicPr>
          <p:nvPr/>
        </p:nvPicPr>
        <p:blipFill>
          <a:blip r:embed="rId2">
            <a:extLst/>
          </a:blip>
          <a:stretch>
            <a:fillRect/>
          </a:stretch>
        </p:blipFill>
        <p:spPr>
          <a:xfrm>
            <a:off x="152400" y="228600"/>
            <a:ext cx="8839200" cy="6172200"/>
          </a:xfrm>
          <a:prstGeom prst="rect">
            <a:avLst/>
          </a:prstGeom>
          <a:ln w="12700">
            <a:miter lim="400000"/>
          </a:ln>
        </p:spPr>
      </p:pic>
      <p:sp>
        <p:nvSpPr>
          <p:cNvPr id="148" name="Rectangle 4"/>
          <p:cNvSpPr/>
          <p:nvPr/>
        </p:nvSpPr>
        <p:spPr>
          <a:xfrm>
            <a:off x="228600" y="5181600"/>
            <a:ext cx="990600" cy="2286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51"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52"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153" name="Picture 2" descr="Picture 2"/>
          <p:cNvPicPr>
            <a:picLocks noChangeAspect="1"/>
          </p:cNvPicPr>
          <p:nvPr/>
        </p:nvPicPr>
        <p:blipFill>
          <a:blip r:embed="rId2">
            <a:extLst/>
          </a:blip>
          <a:stretch>
            <a:fillRect/>
          </a:stretch>
        </p:blipFill>
        <p:spPr>
          <a:xfrm>
            <a:off x="152400" y="304800"/>
            <a:ext cx="8839200" cy="5943600"/>
          </a:xfrm>
          <a:prstGeom prst="rect">
            <a:avLst/>
          </a:prstGeom>
          <a:ln w="12700">
            <a:miter lim="400000"/>
          </a:ln>
        </p:spPr>
      </p:pic>
      <p:sp>
        <p:nvSpPr>
          <p:cNvPr id="154" name="Rectangle 4"/>
          <p:cNvSpPr/>
          <p:nvPr/>
        </p:nvSpPr>
        <p:spPr>
          <a:xfrm>
            <a:off x="152400" y="5257800"/>
            <a:ext cx="990600" cy="3048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57"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58"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159" name="Picture 2" descr="Picture 2"/>
          <p:cNvPicPr>
            <a:picLocks noChangeAspect="1"/>
          </p:cNvPicPr>
          <p:nvPr/>
        </p:nvPicPr>
        <p:blipFill>
          <a:blip r:embed="rId2">
            <a:extLst/>
          </a:blip>
          <a:stretch>
            <a:fillRect/>
          </a:stretch>
        </p:blipFill>
        <p:spPr>
          <a:xfrm>
            <a:off x="152400" y="228600"/>
            <a:ext cx="8839200" cy="5867400"/>
          </a:xfrm>
          <a:prstGeom prst="rect">
            <a:avLst/>
          </a:prstGeom>
          <a:ln w="12700">
            <a:miter lim="400000"/>
          </a:ln>
        </p:spPr>
      </p:pic>
      <p:sp>
        <p:nvSpPr>
          <p:cNvPr id="160" name="Rectangle 4"/>
          <p:cNvSpPr/>
          <p:nvPr/>
        </p:nvSpPr>
        <p:spPr>
          <a:xfrm>
            <a:off x="381000" y="5105400"/>
            <a:ext cx="762000" cy="2286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6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64"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pic>
        <p:nvPicPr>
          <p:cNvPr id="165" name="Picture 2" descr="Picture 2"/>
          <p:cNvPicPr>
            <a:picLocks noChangeAspect="1"/>
          </p:cNvPicPr>
          <p:nvPr/>
        </p:nvPicPr>
        <p:blipFill>
          <a:blip r:embed="rId2">
            <a:extLst/>
          </a:blip>
          <a:stretch>
            <a:fillRect/>
          </a:stretch>
        </p:blipFill>
        <p:spPr>
          <a:xfrm>
            <a:off x="152400" y="457200"/>
            <a:ext cx="8839200" cy="5791199"/>
          </a:xfrm>
          <a:prstGeom prst="rect">
            <a:avLst/>
          </a:prstGeom>
          <a:ln w="12700">
            <a:miter lim="400000"/>
          </a:ln>
        </p:spPr>
      </p:pic>
      <p:sp>
        <p:nvSpPr>
          <p:cNvPr id="166" name="Rectangle 4"/>
          <p:cNvSpPr/>
          <p:nvPr/>
        </p:nvSpPr>
        <p:spPr>
          <a:xfrm>
            <a:off x="152400" y="5181600"/>
            <a:ext cx="914400" cy="2286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69"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70"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171" name="Picture 2" descr="Picture 2"/>
          <p:cNvPicPr>
            <a:picLocks noChangeAspect="1"/>
          </p:cNvPicPr>
          <p:nvPr/>
        </p:nvPicPr>
        <p:blipFill>
          <a:blip r:embed="rId2">
            <a:extLst/>
          </a:blip>
          <a:stretch>
            <a:fillRect/>
          </a:stretch>
        </p:blipFill>
        <p:spPr>
          <a:xfrm>
            <a:off x="152400" y="152400"/>
            <a:ext cx="8839200" cy="6096000"/>
          </a:xfrm>
          <a:prstGeom prst="rect">
            <a:avLst/>
          </a:prstGeom>
          <a:ln w="12700">
            <a:miter lim="400000"/>
          </a:ln>
        </p:spPr>
      </p:pic>
      <p:sp>
        <p:nvSpPr>
          <p:cNvPr id="172" name="Rectangle 4"/>
          <p:cNvSpPr/>
          <p:nvPr/>
        </p:nvSpPr>
        <p:spPr>
          <a:xfrm>
            <a:off x="228600" y="5181600"/>
            <a:ext cx="914400" cy="3048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7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76"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pic>
        <p:nvPicPr>
          <p:cNvPr id="177" name="Picture 2" descr="Picture 2"/>
          <p:cNvPicPr>
            <a:picLocks noChangeAspect="1"/>
          </p:cNvPicPr>
          <p:nvPr/>
        </p:nvPicPr>
        <p:blipFill>
          <a:blip r:embed="rId2">
            <a:extLst/>
          </a:blip>
          <a:stretch>
            <a:fillRect/>
          </a:stretch>
        </p:blipFill>
        <p:spPr>
          <a:xfrm>
            <a:off x="2133600" y="76200"/>
            <a:ext cx="4876800" cy="6305550"/>
          </a:xfrm>
          <a:prstGeom prst="rect">
            <a:avLst/>
          </a:prstGeom>
          <a:ln w="12700">
            <a:miter lim="400000"/>
          </a:ln>
        </p:spPr>
      </p:pic>
      <p:sp>
        <p:nvSpPr>
          <p:cNvPr id="178" name="Rectangle 4"/>
          <p:cNvSpPr/>
          <p:nvPr/>
        </p:nvSpPr>
        <p:spPr>
          <a:xfrm>
            <a:off x="2133600" y="3810000"/>
            <a:ext cx="609600" cy="1524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81"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82"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183" name="Picture 2" descr="Picture 2"/>
          <p:cNvPicPr>
            <a:picLocks noChangeAspect="1"/>
          </p:cNvPicPr>
          <p:nvPr/>
        </p:nvPicPr>
        <p:blipFill>
          <a:blip r:embed="rId2">
            <a:extLst/>
          </a:blip>
          <a:stretch>
            <a:fillRect/>
          </a:stretch>
        </p:blipFill>
        <p:spPr>
          <a:xfrm>
            <a:off x="1600200" y="152400"/>
            <a:ext cx="6096000" cy="6096000"/>
          </a:xfrm>
          <a:prstGeom prst="rect">
            <a:avLst/>
          </a:prstGeom>
          <a:ln w="12700">
            <a:miter lim="400000"/>
          </a:ln>
        </p:spPr>
      </p:pic>
      <p:sp>
        <p:nvSpPr>
          <p:cNvPr id="184" name="Rectangle 4"/>
          <p:cNvSpPr/>
          <p:nvPr/>
        </p:nvSpPr>
        <p:spPr>
          <a:xfrm>
            <a:off x="1600200" y="4495800"/>
            <a:ext cx="762000" cy="3048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87"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88"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pic>
        <p:nvPicPr>
          <p:cNvPr id="189" name="Picture 2" descr="Picture 2"/>
          <p:cNvPicPr>
            <a:picLocks noChangeAspect="1"/>
          </p:cNvPicPr>
          <p:nvPr/>
        </p:nvPicPr>
        <p:blipFill>
          <a:blip r:embed="rId2">
            <a:extLst/>
          </a:blip>
          <a:stretch>
            <a:fillRect/>
          </a:stretch>
        </p:blipFill>
        <p:spPr>
          <a:xfrm>
            <a:off x="2209800" y="152400"/>
            <a:ext cx="4724400" cy="6024563"/>
          </a:xfrm>
          <a:prstGeom prst="rect">
            <a:avLst/>
          </a:prstGeom>
          <a:ln w="12700">
            <a:miter lim="400000"/>
          </a:ln>
        </p:spPr>
      </p:pic>
      <p:sp>
        <p:nvSpPr>
          <p:cNvPr id="190" name="Rectangle 4"/>
          <p:cNvSpPr/>
          <p:nvPr/>
        </p:nvSpPr>
        <p:spPr>
          <a:xfrm>
            <a:off x="2209800" y="3962400"/>
            <a:ext cx="533400" cy="2286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9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94"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195" name="Picture 2" descr="Picture 2"/>
          <p:cNvPicPr>
            <a:picLocks noChangeAspect="1"/>
          </p:cNvPicPr>
          <p:nvPr/>
        </p:nvPicPr>
        <p:blipFill>
          <a:blip r:embed="rId3">
            <a:extLst/>
          </a:blip>
          <a:stretch>
            <a:fillRect/>
          </a:stretch>
        </p:blipFill>
        <p:spPr>
          <a:xfrm>
            <a:off x="228600" y="533400"/>
            <a:ext cx="8686800" cy="55626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20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201"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02" name="Picture 2" descr="Picture 2"/>
          <p:cNvPicPr>
            <a:picLocks noChangeAspect="1"/>
          </p:cNvPicPr>
          <p:nvPr/>
        </p:nvPicPr>
        <p:blipFill>
          <a:blip r:embed="rId3">
            <a:extLst/>
          </a:blip>
          <a:stretch>
            <a:fillRect/>
          </a:stretch>
        </p:blipFill>
        <p:spPr>
          <a:xfrm>
            <a:off x="381000" y="1219200"/>
            <a:ext cx="8305800" cy="4572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98" name="Title 1"/>
          <p:cNvSpPr txBox="1">
            <a:spLocks noGrp="1"/>
          </p:cNvSpPr>
          <p:nvPr>
            <p:ph type="title"/>
          </p:nvPr>
        </p:nvSpPr>
        <p:spPr>
          <a:xfrm>
            <a:off x="457200" y="152400"/>
            <a:ext cx="8229600" cy="1143000"/>
          </a:xfrm>
          <a:prstGeom prst="rect">
            <a:avLst/>
          </a:prstGeom>
        </p:spPr>
        <p:txBody>
          <a:bodyPr/>
          <a:lstStyle>
            <a:lvl1pPr>
              <a:defRPr sz="4800" b="1"/>
            </a:lvl1pPr>
          </a:lstStyle>
          <a:p>
            <a:r>
              <a:t>The immune system </a:t>
            </a:r>
          </a:p>
        </p:txBody>
      </p:sp>
      <p:sp>
        <p:nvSpPr>
          <p:cNvPr id="99" name="Content Placeholder 2"/>
          <p:cNvSpPr txBox="1">
            <a:spLocks noGrp="1"/>
          </p:cNvSpPr>
          <p:nvPr>
            <p:ph type="body" idx="1"/>
          </p:nvPr>
        </p:nvSpPr>
        <p:spPr>
          <a:xfrm>
            <a:off x="228600" y="1371600"/>
            <a:ext cx="8686800" cy="4754563"/>
          </a:xfrm>
          <a:prstGeom prst="rect">
            <a:avLst/>
          </a:prstGeom>
        </p:spPr>
        <p:txBody>
          <a:bodyPr/>
          <a:lstStyle/>
          <a:p>
            <a:pPr marL="0" indent="0">
              <a:buSzTx/>
              <a:buNone/>
            </a:pPr>
            <a:r>
              <a:t>The immune system has two parts:</a:t>
            </a:r>
          </a:p>
          <a:p>
            <a:r>
              <a:t>Innate (non-specific) immune response</a:t>
            </a:r>
          </a:p>
          <a:p>
            <a:r>
              <a:t>Acquired (specific) immune response</a:t>
            </a:r>
          </a:p>
          <a:p>
            <a:pPr marL="0" indent="0">
              <a:buSzTx/>
              <a:buNone/>
            </a:pPr>
            <a:r>
              <a:t>The innate immune response is the non-specific, first response to foreign threats. Immune cells recognize a potential threat, ring the alarm, and the inflammatory response begins.</a:t>
            </a:r>
          </a:p>
        </p:txBody>
      </p:sp>
      <p:sp>
        <p:nvSpPr>
          <p:cNvPr id="100"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01" name="Slide Number Placeholder 5"/>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207"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208"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209" name="Picture 2" descr="Picture 2"/>
          <p:cNvPicPr>
            <a:picLocks noChangeAspect="1"/>
          </p:cNvPicPr>
          <p:nvPr/>
        </p:nvPicPr>
        <p:blipFill>
          <a:blip r:embed="rId3">
            <a:extLst/>
          </a:blip>
          <a:stretch>
            <a:fillRect/>
          </a:stretch>
        </p:blipFill>
        <p:spPr>
          <a:xfrm>
            <a:off x="1262062" y="304800"/>
            <a:ext cx="6619876" cy="597217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214"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215"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pic>
        <p:nvPicPr>
          <p:cNvPr id="216" name="Picture 2" descr="Picture 2"/>
          <p:cNvPicPr>
            <a:picLocks noChangeAspect="1"/>
          </p:cNvPicPr>
          <p:nvPr/>
        </p:nvPicPr>
        <p:blipFill>
          <a:blip r:embed="rId3">
            <a:extLst/>
          </a:blip>
          <a:stretch>
            <a:fillRect/>
          </a:stretch>
        </p:blipFill>
        <p:spPr>
          <a:xfrm>
            <a:off x="381000" y="947737"/>
            <a:ext cx="8610600" cy="4962526"/>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221"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222"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pic>
        <p:nvPicPr>
          <p:cNvPr id="223" name="Picture 2" descr="Picture 2"/>
          <p:cNvPicPr>
            <a:picLocks noChangeAspect="1"/>
          </p:cNvPicPr>
          <p:nvPr/>
        </p:nvPicPr>
        <p:blipFill>
          <a:blip r:embed="rId3">
            <a:extLst/>
          </a:blip>
          <a:stretch>
            <a:fillRect/>
          </a:stretch>
        </p:blipFill>
        <p:spPr>
          <a:xfrm>
            <a:off x="152400" y="757237"/>
            <a:ext cx="8763000" cy="5343526"/>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228"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229" name="Slide Number Placeholder 3"/>
          <p:cNvSpPr txBox="1">
            <a:spLocks noGrp="1"/>
          </p:cNvSpPr>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230" name="Picture 2" descr="Picture 2"/>
          <p:cNvPicPr>
            <a:picLocks noChangeAspect="1"/>
          </p:cNvPicPr>
          <p:nvPr/>
        </p:nvPicPr>
        <p:blipFill>
          <a:blip r:embed="rId3">
            <a:extLst/>
          </a:blip>
          <a:stretch>
            <a:fillRect/>
          </a:stretch>
        </p:blipFill>
        <p:spPr>
          <a:xfrm>
            <a:off x="338138" y="747712"/>
            <a:ext cx="8467726" cy="5362576"/>
          </a:xfrm>
          <a:prstGeom prst="rect">
            <a:avLst/>
          </a:prstGeom>
          <a:ln w="12700">
            <a:miter lim="400000"/>
          </a:ln>
        </p:spPr>
      </p:pic>
      <p:sp>
        <p:nvSpPr>
          <p:cNvPr id="231" name="Rectangle 4"/>
          <p:cNvSpPr txBox="1"/>
          <p:nvPr/>
        </p:nvSpPr>
        <p:spPr>
          <a:xfrm>
            <a:off x="45719" y="23421"/>
            <a:ext cx="8823961" cy="760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FFFFFF"/>
                </a:solidFill>
              </a:defRPr>
            </a:lvl1pPr>
          </a:lstStyle>
          <a:p>
            <a:r>
              <a:t>local immune system and microbial factors that interact in the mucosal environment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04"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05" name="Slide Number Placeholder 5"/>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106" name="Picture 2" descr="Picture 2"/>
          <p:cNvPicPr>
            <a:picLocks noChangeAspect="1"/>
          </p:cNvPicPr>
          <p:nvPr/>
        </p:nvPicPr>
        <p:blipFill>
          <a:blip r:embed="rId2">
            <a:extLst/>
          </a:blip>
          <a:stretch>
            <a:fillRect/>
          </a:stretch>
        </p:blipFill>
        <p:spPr>
          <a:xfrm>
            <a:off x="152400" y="2076296"/>
            <a:ext cx="8763000" cy="2543176"/>
          </a:xfrm>
          <a:prstGeom prst="rect">
            <a:avLst/>
          </a:prstGeom>
          <a:ln w="12700">
            <a:miter lim="400000"/>
          </a:ln>
        </p:spPr>
      </p:pic>
      <p:sp>
        <p:nvSpPr>
          <p:cNvPr id="107" name="Rectangle 6"/>
          <p:cNvSpPr/>
          <p:nvPr/>
        </p:nvSpPr>
        <p:spPr>
          <a:xfrm>
            <a:off x="152400" y="2076296"/>
            <a:ext cx="1066800" cy="438304"/>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1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11" name="Slide Number Placehold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12" name="Picture 2" descr="Picture 2"/>
          <p:cNvPicPr>
            <a:picLocks noChangeAspect="1"/>
          </p:cNvPicPr>
          <p:nvPr/>
        </p:nvPicPr>
        <p:blipFill>
          <a:blip r:embed="rId2">
            <a:extLst/>
          </a:blip>
          <a:stretch>
            <a:fillRect/>
          </a:stretch>
        </p:blipFill>
        <p:spPr>
          <a:xfrm>
            <a:off x="304800" y="609601"/>
            <a:ext cx="8610600" cy="55626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15" name="Content Placeholder 2"/>
          <p:cNvSpPr txBox="1">
            <a:spLocks noGrp="1"/>
          </p:cNvSpPr>
          <p:nvPr>
            <p:ph type="body" idx="1"/>
          </p:nvPr>
        </p:nvSpPr>
        <p:spPr>
          <a:xfrm>
            <a:off x="228600" y="152399"/>
            <a:ext cx="8610600" cy="5973765"/>
          </a:xfrm>
          <a:prstGeom prst="rect">
            <a:avLst/>
          </a:prstGeom>
        </p:spPr>
        <p:txBody>
          <a:bodyPr/>
          <a:lstStyle/>
          <a:p>
            <a:pPr>
              <a:lnSpc>
                <a:spcPct val="90000"/>
              </a:lnSpc>
              <a:spcBef>
                <a:spcPts val="600"/>
              </a:spcBef>
              <a:defRPr sz="2900"/>
            </a:pPr>
            <a:r>
              <a:t>Innate immunity is activated by </a:t>
            </a:r>
            <a:r>
              <a:rPr b="1"/>
              <a:t>host signals </a:t>
            </a:r>
            <a:r>
              <a:t>called </a:t>
            </a:r>
            <a:r>
              <a:rPr>
                <a:latin typeface="Algerian"/>
                <a:ea typeface="Algerian"/>
                <a:cs typeface="Algerian"/>
                <a:sym typeface="Algerian"/>
              </a:rPr>
              <a:t>alarmins</a:t>
            </a:r>
            <a:r>
              <a:t> or pathogen signals called pathogen-associated molecular patterns (</a:t>
            </a:r>
            <a:r>
              <a:rPr>
                <a:latin typeface="Algerian"/>
                <a:ea typeface="Algerian"/>
                <a:cs typeface="Algerian"/>
                <a:sym typeface="Algerian"/>
              </a:rPr>
              <a:t>PAMPs</a:t>
            </a:r>
            <a:r>
              <a:t>). Alarmins are </a:t>
            </a:r>
            <a:r>
              <a:rPr b="1"/>
              <a:t>endogenous molecules </a:t>
            </a:r>
            <a:r>
              <a:t>that are constitutively available and passively released from necrotic cells upon </a:t>
            </a:r>
            <a:r>
              <a:rPr b="1"/>
              <a:t>infection or tissue injury</a:t>
            </a:r>
            <a:r>
              <a:t>. They are also secreted by stimulated leukocytes and epithelia. PAMPs are molecules </a:t>
            </a:r>
            <a:r>
              <a:rPr b="1"/>
              <a:t>produced only by microbes</a:t>
            </a:r>
            <a:r>
              <a:t>. Both alarmins and PAMPs activate innate immunity through </a:t>
            </a:r>
            <a:r>
              <a:rPr b="1"/>
              <a:t>pattern recognition receptors (PRRs) </a:t>
            </a:r>
            <a:r>
              <a:t>such as </a:t>
            </a:r>
            <a:r>
              <a:rPr b="1">
                <a:latin typeface="Aharoni"/>
                <a:ea typeface="Aharoni"/>
                <a:cs typeface="Aharoni"/>
                <a:sym typeface="Aharoni"/>
              </a:rPr>
              <a:t>Toll-like receptors (TLRs)</a:t>
            </a:r>
            <a:r>
              <a:t>. Alarmins and PAMPs activate and recruit cells of the innate immune system including </a:t>
            </a:r>
            <a:r>
              <a:rPr b="1"/>
              <a:t>dendritic cells (DCs)</a:t>
            </a:r>
            <a:r>
              <a:t>.</a:t>
            </a:r>
          </a:p>
        </p:txBody>
      </p:sp>
      <p:sp>
        <p:nvSpPr>
          <p:cNvPr id="116"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17" name="Slide Number Placeholder 5"/>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20" name="Content Placeholder 2"/>
          <p:cNvSpPr txBox="1">
            <a:spLocks noGrp="1"/>
          </p:cNvSpPr>
          <p:nvPr>
            <p:ph type="body" idx="1"/>
          </p:nvPr>
        </p:nvSpPr>
        <p:spPr>
          <a:xfrm>
            <a:off x="152400" y="152400"/>
            <a:ext cx="8763000" cy="6172200"/>
          </a:xfrm>
          <a:prstGeom prst="rect">
            <a:avLst/>
          </a:prstGeom>
        </p:spPr>
        <p:txBody>
          <a:bodyPr/>
          <a:lstStyle/>
          <a:p>
            <a:pPr marL="342899" indent="-342899">
              <a:spcBef>
                <a:spcPts val="400"/>
              </a:spcBef>
              <a:defRPr sz="1900"/>
            </a:pPr>
            <a:r>
              <a:t>High-mobility group </a:t>
            </a:r>
            <a:r>
              <a:rPr b="1"/>
              <a:t>protein B1</a:t>
            </a:r>
            <a:r>
              <a:t>: can be released from </a:t>
            </a:r>
            <a:r>
              <a:rPr b="1"/>
              <a:t>any cell type</a:t>
            </a:r>
            <a:r>
              <a:t>. Proinflammatory when bound to other alarmins and PAMPs.</a:t>
            </a:r>
          </a:p>
          <a:p>
            <a:pPr marL="342899" indent="-342899">
              <a:spcBef>
                <a:spcPts val="400"/>
              </a:spcBef>
              <a:defRPr sz="1900"/>
            </a:pPr>
            <a:r>
              <a:t>S100A8/A9/A12: released by epithelial cells and phagocytes causing inflammation with increased neutrophil adhesion, migration, and release from bone marrow. Some antibacterial activity. S100A8 and S100A9 form a heterodimer called </a:t>
            </a:r>
            <a:r>
              <a:rPr b="1"/>
              <a:t>calprotectin</a:t>
            </a:r>
            <a:r>
              <a:t>, often measured in feces as an indication of intestinal inflammation.</a:t>
            </a:r>
          </a:p>
          <a:p>
            <a:pPr marL="342899" indent="-342899">
              <a:spcBef>
                <a:spcPts val="400"/>
              </a:spcBef>
              <a:defRPr sz="1900" b="1"/>
            </a:pPr>
            <a:r>
              <a:t>Heat-shock proteins </a:t>
            </a:r>
            <a:r>
              <a:rPr b="0"/>
              <a:t>(HSP; HSP60 and HSP70): autoantigens stimulating pathways to suppress inflammation.</a:t>
            </a:r>
          </a:p>
          <a:p>
            <a:pPr marL="342899" indent="-342899">
              <a:spcBef>
                <a:spcPts val="400"/>
              </a:spcBef>
              <a:defRPr sz="1900" b="1"/>
            </a:pPr>
            <a:r>
              <a:t>Interleukin (IL)-33</a:t>
            </a:r>
            <a:r>
              <a:rPr b="0"/>
              <a:t>: member of the IL-1 family with proinflammatory properties through binding IL-1 receptor like 1 (ST2) that is released by various cells including epithelia, fibroblasts, endothelial cells, osteoblasts, and immune cells.</a:t>
            </a:r>
          </a:p>
          <a:p>
            <a:pPr marL="342899" indent="-342899">
              <a:spcBef>
                <a:spcPts val="400"/>
              </a:spcBef>
              <a:defRPr sz="1900" b="1"/>
            </a:pPr>
            <a:r>
              <a:t>Antimicrobial peptides (AMPs): </a:t>
            </a:r>
            <a:r>
              <a:rPr b="0"/>
              <a:t>the main AMPs are </a:t>
            </a:r>
            <a:r>
              <a:t>defensins</a:t>
            </a:r>
            <a:r>
              <a:rPr b="0"/>
              <a:t>, bactericidal/permeability-increasing protein permeability-increasing protein, and </a:t>
            </a:r>
            <a:r>
              <a:t>cathelicidins</a:t>
            </a:r>
            <a:r>
              <a:rPr b="0"/>
              <a:t>. They are secreted by epithelial cells to form a microbial shield when the physical barriers (skin and mucous membranes) become injured. The AMPs integrate into outer cell membranes of invading microbes to form pores that disrupt the microbes’ integrity. AMPs serve as chemoattractants for innate (neutrophils, DCs) and adaptive (lymphocytes) immune cells. AMPs can govern the composition of commensal microbes that colonize body surfaces. Abnormal AMP production may contribute to diseases such as </a:t>
            </a:r>
            <a:r>
              <a:t>psoriasis and Crohn’s disease</a:t>
            </a:r>
            <a:r>
              <a:rPr b="0"/>
              <a:t>.</a:t>
            </a:r>
          </a:p>
        </p:txBody>
      </p:sp>
      <p:sp>
        <p:nvSpPr>
          <p:cNvPr id="121"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22" name="Slide Number Placeholder 5"/>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2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26" name="Slide Number Placehold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27" name="Picture 2" descr="Picture 2"/>
          <p:cNvPicPr>
            <a:picLocks noChangeAspect="1"/>
          </p:cNvPicPr>
          <p:nvPr/>
        </p:nvPicPr>
        <p:blipFill>
          <a:blip r:embed="rId3">
            <a:extLst/>
          </a:blip>
          <a:stretch>
            <a:fillRect/>
          </a:stretch>
        </p:blipFill>
        <p:spPr>
          <a:xfrm>
            <a:off x="228600" y="152400"/>
            <a:ext cx="8686801" cy="6172200"/>
          </a:xfrm>
          <a:prstGeom prst="rect">
            <a:avLst/>
          </a:prstGeom>
          <a:ln w="12700">
            <a:miter lim="400000"/>
          </a:ln>
        </p:spPr>
      </p:pic>
      <p:sp>
        <p:nvSpPr>
          <p:cNvPr id="128" name="Rectangle 4"/>
          <p:cNvSpPr/>
          <p:nvPr/>
        </p:nvSpPr>
        <p:spPr>
          <a:xfrm>
            <a:off x="228600" y="152400"/>
            <a:ext cx="609600" cy="1524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3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34" name="Slide Number Placehold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35" name="Picture 2" descr="Picture 2"/>
          <p:cNvPicPr>
            <a:picLocks noChangeAspect="1"/>
          </p:cNvPicPr>
          <p:nvPr/>
        </p:nvPicPr>
        <p:blipFill>
          <a:blip r:embed="rId2">
            <a:extLst/>
          </a:blip>
          <a:stretch>
            <a:fillRect/>
          </a:stretch>
        </p:blipFill>
        <p:spPr>
          <a:xfrm>
            <a:off x="500062" y="666750"/>
            <a:ext cx="8143876" cy="5524500"/>
          </a:xfrm>
          <a:prstGeom prst="rect">
            <a:avLst/>
          </a:prstGeom>
          <a:ln w="12700">
            <a:miter lim="400000"/>
          </a:ln>
        </p:spPr>
      </p:pic>
      <p:sp>
        <p:nvSpPr>
          <p:cNvPr id="136" name="Rectangle 4"/>
          <p:cNvSpPr/>
          <p:nvPr/>
        </p:nvSpPr>
        <p:spPr>
          <a:xfrm>
            <a:off x="609600" y="666750"/>
            <a:ext cx="533400" cy="32385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solidFill>
                  <a:srgbClr val="888888"/>
                </a:solidFill>
              </a:defRPr>
            </a:lvl1pPr>
          </a:lstStyle>
          <a:p>
            <a:r>
              <a:t>A.R.Rajaei MD</a:t>
            </a:r>
          </a:p>
        </p:txBody>
      </p:sp>
      <p:sp>
        <p:nvSpPr>
          <p:cNvPr id="139"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200">
                <a:solidFill>
                  <a:srgbClr val="888888"/>
                </a:solidFill>
              </a:defRPr>
            </a:lvl1pPr>
          </a:lstStyle>
          <a:p>
            <a:r>
              <a:t>innater immunity &amp; Rheumatic Diseases</a:t>
            </a:r>
          </a:p>
        </p:txBody>
      </p:sp>
      <p:sp>
        <p:nvSpPr>
          <p:cNvPr id="140" name="Slide Number Placeholder 3"/>
          <p:cNvSpPr txBox="1">
            <a:spLocks noGrp="1"/>
          </p:cNvSpPr>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41" name="Picture 2" descr="Picture 2"/>
          <p:cNvPicPr>
            <a:picLocks noChangeAspect="1"/>
          </p:cNvPicPr>
          <p:nvPr/>
        </p:nvPicPr>
        <p:blipFill>
          <a:blip r:embed="rId2">
            <a:extLst/>
          </a:blip>
          <a:stretch>
            <a:fillRect/>
          </a:stretch>
        </p:blipFill>
        <p:spPr>
          <a:xfrm>
            <a:off x="152400" y="228600"/>
            <a:ext cx="8839200" cy="5943599"/>
          </a:xfrm>
          <a:prstGeom prst="rect">
            <a:avLst/>
          </a:prstGeom>
          <a:ln w="12700">
            <a:miter lim="400000"/>
          </a:ln>
        </p:spPr>
      </p:pic>
      <p:sp>
        <p:nvSpPr>
          <p:cNvPr id="142" name="Rectangle 4"/>
          <p:cNvSpPr/>
          <p:nvPr/>
        </p:nvSpPr>
        <p:spPr>
          <a:xfrm>
            <a:off x="152400" y="4953000"/>
            <a:ext cx="914400" cy="304800"/>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On-screen Show (4:3)</PresentationFormat>
  <Paragraphs>168</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Innate immunity &amp; Rheumatic diseases</vt:lpstr>
      <vt:lpstr>The immune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Innate immunity &amp; Rheumatic diseases</dc:title>
  <cp:lastModifiedBy>masoumeh ataee</cp:lastModifiedBy>
  <cp:revision>1</cp:revision>
  <dcterms:modified xsi:type="dcterms:W3CDTF">2023-12-05T07:32:57Z</dcterms:modified>
</cp:coreProperties>
</file>